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  <p:sldMasterId id="2147483669" r:id="rId3"/>
    <p:sldMasterId id="2147483676" r:id="rId4"/>
  </p:sldMasterIdLst>
  <p:notesMasterIdLst>
    <p:notesMasterId r:id="rId54"/>
  </p:notesMasterIdLst>
  <p:handoutMasterIdLst>
    <p:handoutMasterId r:id="rId55"/>
  </p:handoutMasterIdLst>
  <p:sldIdLst>
    <p:sldId id="482" r:id="rId5"/>
    <p:sldId id="483" r:id="rId6"/>
    <p:sldId id="488" r:id="rId7"/>
    <p:sldId id="502" r:id="rId8"/>
    <p:sldId id="489" r:id="rId9"/>
    <p:sldId id="490" r:id="rId10"/>
    <p:sldId id="491" r:id="rId11"/>
    <p:sldId id="499" r:id="rId12"/>
    <p:sldId id="500" r:id="rId13"/>
    <p:sldId id="501" r:id="rId14"/>
    <p:sldId id="507" r:id="rId15"/>
    <p:sldId id="446" r:id="rId16"/>
    <p:sldId id="528" r:id="rId17"/>
    <p:sldId id="503" r:id="rId18"/>
    <p:sldId id="504" r:id="rId19"/>
    <p:sldId id="492" r:id="rId20"/>
    <p:sldId id="447" r:id="rId21"/>
    <p:sldId id="494" r:id="rId22"/>
    <p:sldId id="505" r:id="rId23"/>
    <p:sldId id="506" r:id="rId24"/>
    <p:sldId id="508" r:id="rId25"/>
    <p:sldId id="454" r:id="rId26"/>
    <p:sldId id="496" r:id="rId27"/>
    <p:sldId id="510" r:id="rId28"/>
    <p:sldId id="511" r:id="rId29"/>
    <p:sldId id="497" r:id="rId30"/>
    <p:sldId id="512" r:id="rId31"/>
    <p:sldId id="513" r:id="rId32"/>
    <p:sldId id="523" r:id="rId33"/>
    <p:sldId id="509" r:id="rId34"/>
    <p:sldId id="456" r:id="rId35"/>
    <p:sldId id="498" r:id="rId36"/>
    <p:sldId id="463" r:id="rId37"/>
    <p:sldId id="519" r:id="rId38"/>
    <p:sldId id="520" r:id="rId39"/>
    <p:sldId id="516" r:id="rId40"/>
    <p:sldId id="467" r:id="rId41"/>
    <p:sldId id="517" r:id="rId42"/>
    <p:sldId id="518" r:id="rId43"/>
    <p:sldId id="524" r:id="rId44"/>
    <p:sldId id="468" r:id="rId45"/>
    <p:sldId id="472" r:id="rId46"/>
    <p:sldId id="521" r:id="rId47"/>
    <p:sldId id="522" r:id="rId48"/>
    <p:sldId id="487" r:id="rId49"/>
    <p:sldId id="444" r:id="rId50"/>
    <p:sldId id="529" r:id="rId51"/>
    <p:sldId id="530" r:id="rId52"/>
    <p:sldId id="531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52A809-03A7-49F6-B223-8AFC053138C1}">
          <p14:sldIdLst>
            <p14:sldId id="482"/>
            <p14:sldId id="483"/>
            <p14:sldId id="488"/>
          </p14:sldIdLst>
        </p14:section>
        <p14:section name="Regular Expressions" id="{6DCBBADD-DDCC-4BD3-A51B-2E1B0BA3A7EF}">
          <p14:sldIdLst>
            <p14:sldId id="502"/>
            <p14:sldId id="489"/>
            <p14:sldId id="490"/>
            <p14:sldId id="491"/>
            <p14:sldId id="499"/>
            <p14:sldId id="500"/>
            <p14:sldId id="501"/>
          </p14:sldIdLst>
        </p14:section>
        <p14:section name="Character Classes" id="{DB51B7D4-9161-4E0F-8526-61C03868EEA3}">
          <p14:sldIdLst>
            <p14:sldId id="507"/>
            <p14:sldId id="446"/>
            <p14:sldId id="528"/>
            <p14:sldId id="503"/>
            <p14:sldId id="504"/>
            <p14:sldId id="492"/>
            <p14:sldId id="447"/>
            <p14:sldId id="494"/>
            <p14:sldId id="505"/>
            <p14:sldId id="506"/>
          </p14:sldIdLst>
        </p14:section>
        <p14:section name="Quantifiers" id="{01664264-A0E9-4D56-B37E-51B979592407}">
          <p14:sldIdLst>
            <p14:sldId id="508"/>
            <p14:sldId id="454"/>
            <p14:sldId id="496"/>
            <p14:sldId id="510"/>
            <p14:sldId id="511"/>
            <p14:sldId id="497"/>
            <p14:sldId id="512"/>
            <p14:sldId id="513"/>
            <p14:sldId id="523"/>
            <p14:sldId id="509"/>
            <p14:sldId id="456"/>
            <p14:sldId id="498"/>
            <p14:sldId id="463"/>
            <p14:sldId id="519"/>
            <p14:sldId id="520"/>
          </p14:sldIdLst>
        </p14:section>
        <p14:section name="Grouping Constructs" id="{1233CC2A-E447-4F18-919F-5BEED5AB82AA}">
          <p14:sldIdLst>
            <p14:sldId id="516"/>
            <p14:sldId id="467"/>
            <p14:sldId id="517"/>
            <p14:sldId id="518"/>
            <p14:sldId id="524"/>
            <p14:sldId id="468"/>
          </p14:sldIdLst>
        </p14:section>
        <p14:section name="Backreference" id="{9B59B66E-85BB-4A8E-AEBA-219782E2F287}">
          <p14:sldIdLst>
            <p14:sldId id="472"/>
            <p14:sldId id="521"/>
            <p14:sldId id="522"/>
            <p14:sldId id="487"/>
          </p14:sldIdLst>
        </p14:section>
        <p14:section name="Conclusion" id="{9AF7AC46-A754-4517-807F-EC57A738B791}">
          <p14:sldIdLst>
            <p14:sldId id="444"/>
            <p14:sldId id="529"/>
            <p14:sldId id="530"/>
            <p14:sldId id="5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9F"/>
    <a:srgbClr val="FFCCFF"/>
    <a:srgbClr val="F6A35E"/>
    <a:srgbClr val="7F7F7F"/>
    <a:srgbClr val="FFFFFF"/>
    <a:srgbClr val="C6C0AA"/>
    <a:srgbClr val="F9F0AB"/>
    <a:srgbClr val="F9E6AB"/>
    <a:srgbClr val="F9FAAB"/>
    <a:srgbClr val="76769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7" autoAdjust="0"/>
    <p:restoredTop sz="71220" autoAdjust="0"/>
  </p:normalViewPr>
  <p:slideViewPr>
    <p:cSldViewPr>
      <p:cViewPr varScale="1">
        <p:scale>
          <a:sx n="88" d="100"/>
          <a:sy n="88" d="100"/>
        </p:scale>
        <p:origin x="475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1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-3012"/>
    </p:cViewPr>
  </p:sorterViewPr>
  <p:notesViewPr>
    <p:cSldViewPr showGuides="1">
      <p:cViewPr varScale="1">
        <p:scale>
          <a:sx n="66" d="100"/>
          <a:sy n="66" d="100"/>
        </p:scale>
        <p:origin x="3134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46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2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1607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word character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-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– Matches any non-word character (the 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)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white-space character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non-white-space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)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Matches any decimal digit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 – Matches any non-digit character (opposite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67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</a:t>
            </a:r>
            <a:r>
              <a:rPr lang="en-GB" baseline="0" dirty="0"/>
              <a:t> capturing groups are necessary when you want to exclude alternations captured as a group.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7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1610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dirty="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34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59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453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345246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2535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1031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00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735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17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436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23640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55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0418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87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266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6/7/2017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66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96#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Compete/Index/596#0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36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33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32.png"/><Relationship Id="rId19" Type="http://schemas.openxmlformats.org/officeDocument/2006/relationships/hyperlink" Target="https://softuni.bg/trainings/1633/csharp-advanced-may-2017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Compete/Index/596#0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pPr lvl="0"/>
            <a:r>
              <a:rPr lang="en-US" sz="3200" b="1" spc="100" dirty="0">
                <a:solidFill>
                  <a:srgbClr val="F0A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/^Hel{2}o\s*World\n$/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410539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488043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562600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100458" y="3807578"/>
            <a:ext cx="14946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7" name="Picture 16" descr="http://softuni.org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4" name="image2.jpeg"/>
          <p:cNvPicPr>
            <a:picLocks noGrp="1"/>
          </p:cNvPicPr>
          <p:nvPr>
            <p:ph type="pic" sz="quarter" idx="16"/>
          </p:nvPr>
        </p:nvPicPr>
        <p:blipFill>
          <a:blip r:embed="rId9" cstate="print">
            <a:extLst/>
          </a:blip>
          <a:srcRect l="2237" r="2237"/>
          <a:stretch>
            <a:fillRect/>
          </a:stretch>
        </p:blipFill>
        <p:spPr>
          <a:xfrm>
            <a:off x="6767513" y="3733800"/>
            <a:ext cx="472281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4945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75650" y="1600200"/>
            <a:ext cx="11037525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matches =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matches.Count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1"/>
              <a:t>Character Classes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88897"/>
          </a:xfrm>
        </p:spPr>
        <p:txBody>
          <a:bodyPr/>
          <a:lstStyle/>
          <a:p>
            <a:r>
              <a:rPr lang="en-GB" dirty="0"/>
              <a:t>Match One of Several Characters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55814" y="2667000"/>
            <a:ext cx="8077198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7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compact dis</a:t>
            </a:r>
            <a:r>
              <a:rPr lang="en-US" sz="7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[ck]</a:t>
            </a:r>
            <a:endParaRPr lang="en-US" sz="7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[aeiouy]</a:t>
            </a:r>
            <a:r>
              <a:rPr lang="en-US" noProof="1"/>
              <a:t> – matches a lowercase vowel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0123456789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-</a:t>
            </a:r>
            <a:r>
              <a:rPr lang="en-US" noProof="1"/>
              <a:t> Character range. Same as above. 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038600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427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27441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231185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175230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3" name="Rounded Rectangle 17"/>
          <p:cNvSpPr/>
          <p:nvPr/>
        </p:nvSpPr>
        <p:spPr>
          <a:xfrm>
            <a:off x="173215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201299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230406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59513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3983969" y="47906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4284406" y="47906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7389812" y="1768221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Four matches</a:t>
            </a:r>
          </a:p>
        </p:txBody>
      </p:sp>
      <p:sp>
        <p:nvSpPr>
          <p:cNvPr id="40" name="AutoShape 7"/>
          <p:cNvSpPr>
            <a:spLocks noChangeArrowheads="1"/>
          </p:cNvSpPr>
          <p:nvPr/>
        </p:nvSpPr>
        <p:spPr bwMode="auto">
          <a:xfrm>
            <a:off x="4924195" y="5316877"/>
            <a:ext cx="2819400" cy="534180"/>
          </a:xfrm>
          <a:prstGeom prst="wedgeRoundRectCallout">
            <a:avLst>
              <a:gd name="adj1" fmla="val -116017"/>
              <a:gd name="adj2" fmla="val -485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Six matches</a:t>
            </a:r>
          </a:p>
        </p:txBody>
      </p:sp>
      <p:pic>
        <p:nvPicPr>
          <p:cNvPr id="41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a-z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– Characters can also be used in a range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 </a:t>
            </a:r>
            <a:r>
              <a:rPr lang="en-GB" noProof="1"/>
              <a:t>symbol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Classes</a:t>
            </a:r>
            <a:r>
              <a:rPr lang="bg-BG" dirty="0"/>
              <a:t> (2)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427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27441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231185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175230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41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7"/>
          <p:cNvSpPr/>
          <p:nvPr/>
        </p:nvSpPr>
        <p:spPr>
          <a:xfrm>
            <a:off x="1194528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201441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1456633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259466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3705378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97904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3" name="Rounded Rectangle 17"/>
          <p:cNvSpPr/>
          <p:nvPr/>
        </p:nvSpPr>
        <p:spPr>
          <a:xfrm>
            <a:off x="484999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4" name="Rounded Rectangle 17"/>
          <p:cNvSpPr/>
          <p:nvPr/>
        </p:nvSpPr>
        <p:spPr>
          <a:xfrm>
            <a:off x="4554627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836611" y="4002602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46" name="Rounded Rectangle 17"/>
          <p:cNvSpPr/>
          <p:nvPr/>
        </p:nvSpPr>
        <p:spPr>
          <a:xfrm>
            <a:off x="342741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7" name="Rounded Rectangle 17"/>
          <p:cNvSpPr/>
          <p:nvPr/>
        </p:nvSpPr>
        <p:spPr>
          <a:xfrm>
            <a:off x="427441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2311854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175230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1194528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201441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1456633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2594664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3705378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397904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484999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4554627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901156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3" name="Rounded Rectangle 17"/>
          <p:cNvSpPr/>
          <p:nvPr/>
        </p:nvSpPr>
        <p:spPr>
          <a:xfrm>
            <a:off x="2898315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4" name="Rounded Rectangle 17"/>
          <p:cNvSpPr/>
          <p:nvPr/>
        </p:nvSpPr>
        <p:spPr>
          <a:xfrm>
            <a:off x="3147622" y="416711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7768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0" grpId="0" animBg="1"/>
      <p:bldP spid="21" grpId="0" animBg="1"/>
      <p:bldP spid="22" grpId="0" animBg="1"/>
      <p:bldP spid="31" grpId="0" animBg="1"/>
      <p:bldP spid="32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3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vowels </a:t>
            </a:r>
            <a:r>
              <a:rPr lang="en-US" dirty="0"/>
              <a:t>are upper and lower a, e, i, o, u and 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Vowel Count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989547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4154633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1519 L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nc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 th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 67.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722454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5257020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Vowels: 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9912" y="1905000"/>
            <a:ext cx="10972799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new Regex("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[AEIOUYaeiouy]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($"Vowels: {matches.Count}");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smtClean="0"/>
              <a:t>Vowel </a:t>
            </a:r>
            <a:r>
              <a:rPr lang="en-US" dirty="0"/>
              <a:t>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0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[^aeiouy]</a:t>
            </a:r>
            <a:r>
              <a:rPr lang="en-US" noProof="1"/>
              <a:t> – matches anything except a lowercase vowel</a:t>
            </a: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0123456789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</a:t>
            </a:r>
            <a:r>
              <a:rPr lang="en-US" noProof="1"/>
              <a:t>- </a:t>
            </a:r>
            <a:r>
              <a:rPr lang="bg-BG" sz="3000" noProof="1"/>
              <a:t>М</a:t>
            </a:r>
            <a:r>
              <a:rPr lang="en-US" noProof="1"/>
              <a:t>atches anyting except a digit frm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/>
              <a:t>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</a:t>
            </a:r>
            <a:r>
              <a:rPr lang="en-GB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0-9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3000" noProof="1"/>
              <a:t> -</a:t>
            </a:r>
            <a:r>
              <a:rPr lang="en-US" noProof="1"/>
              <a:t> Negating  a c</a:t>
            </a:r>
            <a:r>
              <a:rPr lang="en-GB" noProof="1"/>
              <a:t>haracter range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Negation </a:t>
            </a:r>
            <a:r>
              <a:rPr lang="en-US" dirty="0"/>
              <a:t>Character Classes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1" y="2035314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038600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1519 Leonardo da Vinci died at the age of 67.</a:t>
            </a:r>
          </a:p>
        </p:txBody>
      </p:sp>
      <p:sp>
        <p:nvSpPr>
          <p:cNvPr id="23" name="Rounded Rectangle 17"/>
          <p:cNvSpPr/>
          <p:nvPr/>
        </p:nvSpPr>
        <p:spPr>
          <a:xfrm>
            <a:off x="3149433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4555264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942680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3" name="Rounded Rectangle 17"/>
          <p:cNvSpPr/>
          <p:nvPr/>
        </p:nvSpPr>
        <p:spPr>
          <a:xfrm>
            <a:off x="2866037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314687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343794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372901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0" name="Rounded Rectangle 17"/>
          <p:cNvSpPr/>
          <p:nvPr/>
        </p:nvSpPr>
        <p:spPr>
          <a:xfrm>
            <a:off x="1213309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1480811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2050189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2605711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370082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9" name="Rounded Rectangle 17"/>
          <p:cNvSpPr/>
          <p:nvPr/>
        </p:nvSpPr>
        <p:spPr>
          <a:xfrm>
            <a:off x="3992772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Rounded Rectangle 17"/>
          <p:cNvSpPr/>
          <p:nvPr/>
        </p:nvSpPr>
        <p:spPr>
          <a:xfrm>
            <a:off x="4841505" y="2199830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942680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1213309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1480811" y="4190695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4002003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4282844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4583341" y="4190698"/>
            <a:ext cx="233756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sp>
        <p:nvSpPr>
          <p:cNvPr id="43" name="Rounded Rectangle 17"/>
          <p:cNvSpPr/>
          <p:nvPr/>
        </p:nvSpPr>
        <p:spPr>
          <a:xfrm>
            <a:off x="4836703" y="4190698"/>
            <a:ext cx="260505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5097208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537804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5669119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5960189" y="4190698"/>
            <a:ext cx="273754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6241030" y="4190698"/>
            <a:ext cx="24506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647586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676693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7058001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7325014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760585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789692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9" name="Rounded Rectangle 17"/>
          <p:cNvSpPr/>
          <p:nvPr/>
        </p:nvSpPr>
        <p:spPr>
          <a:xfrm>
            <a:off x="8187995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0" name="Rounded Rectangle 17"/>
          <p:cNvSpPr/>
          <p:nvPr/>
        </p:nvSpPr>
        <p:spPr>
          <a:xfrm>
            <a:off x="8487689" y="4190698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1" name="Rounded Rectangle 17"/>
          <p:cNvSpPr/>
          <p:nvPr/>
        </p:nvSpPr>
        <p:spPr>
          <a:xfrm>
            <a:off x="8768530" y="4190698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2" name="Rounded Rectangle 17"/>
          <p:cNvSpPr/>
          <p:nvPr/>
        </p:nvSpPr>
        <p:spPr>
          <a:xfrm>
            <a:off x="9059600" y="4190698"/>
            <a:ext cx="27061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3" name="Rounded Rectangle 17"/>
          <p:cNvSpPr/>
          <p:nvPr/>
        </p:nvSpPr>
        <p:spPr>
          <a:xfrm>
            <a:off x="9341243" y="4190698"/>
            <a:ext cx="26038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4" name="Rounded Rectangle 17"/>
          <p:cNvSpPr/>
          <p:nvPr/>
        </p:nvSpPr>
        <p:spPr>
          <a:xfrm>
            <a:off x="9606372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5" name="Rounded Rectangle 17"/>
          <p:cNvSpPr/>
          <p:nvPr/>
        </p:nvSpPr>
        <p:spPr>
          <a:xfrm>
            <a:off x="9896640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8" name="Rounded Rectangle 17"/>
          <p:cNvSpPr/>
          <p:nvPr/>
        </p:nvSpPr>
        <p:spPr>
          <a:xfrm>
            <a:off x="10187710" y="4190698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69" name="Rounded Rectangle 17"/>
          <p:cNvSpPr/>
          <p:nvPr/>
        </p:nvSpPr>
        <p:spPr>
          <a:xfrm>
            <a:off x="911081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0" name="Rounded Rectangle 17"/>
          <p:cNvSpPr/>
          <p:nvPr/>
        </p:nvSpPr>
        <p:spPr>
          <a:xfrm>
            <a:off x="120134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1" name="Rounded Rectangle 17"/>
          <p:cNvSpPr/>
          <p:nvPr/>
        </p:nvSpPr>
        <p:spPr>
          <a:xfrm>
            <a:off x="149241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2" name="Rounded Rectangle 17"/>
          <p:cNvSpPr/>
          <p:nvPr/>
        </p:nvSpPr>
        <p:spPr>
          <a:xfrm>
            <a:off x="178348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3" name="Rounded Rectangle 17"/>
          <p:cNvSpPr/>
          <p:nvPr/>
        </p:nvSpPr>
        <p:spPr>
          <a:xfrm>
            <a:off x="2065901" y="4775279"/>
            <a:ext cx="280841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4" name="Rounded Rectangle 17"/>
          <p:cNvSpPr/>
          <p:nvPr/>
        </p:nvSpPr>
        <p:spPr>
          <a:xfrm>
            <a:off x="2346742" y="4775279"/>
            <a:ext cx="258969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5" name="Rounded Rectangle 17"/>
          <p:cNvSpPr/>
          <p:nvPr/>
        </p:nvSpPr>
        <p:spPr>
          <a:xfrm>
            <a:off x="261895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6" name="Rounded Rectangle 17"/>
          <p:cNvSpPr/>
          <p:nvPr/>
        </p:nvSpPr>
        <p:spPr>
          <a:xfrm>
            <a:off x="2919455" y="4775279"/>
            <a:ext cx="23765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7" name="Rounded Rectangle 17"/>
          <p:cNvSpPr/>
          <p:nvPr/>
        </p:nvSpPr>
        <p:spPr>
          <a:xfrm>
            <a:off x="314687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8" name="Rounded Rectangle 17"/>
          <p:cNvSpPr/>
          <p:nvPr/>
        </p:nvSpPr>
        <p:spPr>
          <a:xfrm>
            <a:off x="343794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79" name="Rounded Rectangle 17"/>
          <p:cNvSpPr/>
          <p:nvPr/>
        </p:nvSpPr>
        <p:spPr>
          <a:xfrm>
            <a:off x="3729018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80" name="Rounded Rectangle 17"/>
          <p:cNvSpPr/>
          <p:nvPr/>
        </p:nvSpPr>
        <p:spPr>
          <a:xfrm>
            <a:off x="4555829" y="4775279"/>
            <a:ext cx="291070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81" name="Rounded Rectangle 17"/>
          <p:cNvSpPr/>
          <p:nvPr/>
        </p:nvSpPr>
        <p:spPr>
          <a:xfrm>
            <a:off x="2880458" y="2199830"/>
            <a:ext cx="261202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83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–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[a-zA-Z0-9_]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white-space</a:t>
            </a:r>
            <a:r>
              <a:rPr lang="en-US" noProof="1">
                <a:cs typeface="Consolas" panose="020B0609020204030204" pitchFamily="49" charset="0"/>
              </a:rPr>
              <a:t> character (space, tab, line break)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Shorthand </a:t>
            </a:r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4649779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17"/>
          <p:cNvSpPr/>
          <p:nvPr/>
        </p:nvSpPr>
        <p:spPr>
          <a:xfrm>
            <a:off x="3508719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8" name="Rounded Rectangle 17"/>
          <p:cNvSpPr/>
          <p:nvPr/>
        </p:nvSpPr>
        <p:spPr>
          <a:xfrm>
            <a:off x="3732212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9" name="Rounded Rectangle 17"/>
          <p:cNvSpPr/>
          <p:nvPr/>
        </p:nvSpPr>
        <p:spPr>
          <a:xfrm>
            <a:off x="3955705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1" name="Rounded Rectangle 17"/>
          <p:cNvSpPr/>
          <p:nvPr/>
        </p:nvSpPr>
        <p:spPr>
          <a:xfrm>
            <a:off x="4179198" y="1981441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2" name="Rounded Rectangle 17"/>
          <p:cNvSpPr/>
          <p:nvPr/>
        </p:nvSpPr>
        <p:spPr>
          <a:xfrm>
            <a:off x="3524040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3" name="Rounded Rectangle 17"/>
          <p:cNvSpPr/>
          <p:nvPr/>
        </p:nvSpPr>
        <p:spPr>
          <a:xfrm>
            <a:off x="3747533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3971026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419451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85565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1079145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1302638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173519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195869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405679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2629172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2852665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3076158" y="331182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1522412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2182185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302869" y="4737254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43" name="Picture 2" descr="C:\Users\Bi0GaMe\Downloads\reg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16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2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[^0-9]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\W</a:t>
            </a:r>
            <a:r>
              <a:rPr lang="en-US" noProof="1">
                <a:cs typeface="Consolas" panose="020B0609020204030204" pitchFamily="49" charset="0"/>
              </a:rPr>
              <a:t> – Shorthand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[^a-zA-Z0-9_]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</a:t>
            </a:r>
            <a:r>
              <a:rPr lang="en-US" noProof="1">
                <a:cs typeface="Consolas" panose="020B0609020204030204" pitchFamily="49" charset="0"/>
              </a:rPr>
              <a:t> – Matches any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non</a:t>
            </a:r>
            <a:r>
              <a:rPr lang="en-US" noProof="1">
                <a:cs typeface="Consolas" panose="020B0609020204030204" pitchFamily="49" charset="0"/>
              </a:rPr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white-space</a:t>
            </a:r>
            <a:r>
              <a:rPr lang="en-US" noProof="1">
                <a:cs typeface="Consolas" panose="020B0609020204030204" pitchFamily="49" charset="0"/>
              </a:rPr>
              <a:t> character</a:t>
            </a:r>
          </a:p>
          <a:p>
            <a:pPr marL="0" indent="0">
              <a:buNone/>
            </a:pPr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Negated Shorthand </a:t>
            </a:r>
            <a:r>
              <a:rPr lang="en-US" dirty="0"/>
              <a:t>Character Classes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4644" y="1908661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 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3246612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4649779"/>
            <a:ext cx="103632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is year 2033.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ounded Rectangle 17"/>
          <p:cNvSpPr/>
          <p:nvPr/>
        </p:nvSpPr>
        <p:spPr>
          <a:xfrm>
            <a:off x="3524040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3" name="Rounded Rectangle 17"/>
          <p:cNvSpPr/>
          <p:nvPr/>
        </p:nvSpPr>
        <p:spPr>
          <a:xfrm>
            <a:off x="3747533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4" name="Rounded Rectangle 17"/>
          <p:cNvSpPr/>
          <p:nvPr/>
        </p:nvSpPr>
        <p:spPr>
          <a:xfrm>
            <a:off x="3971026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5" name="Rounded Rectangle 17"/>
          <p:cNvSpPr/>
          <p:nvPr/>
        </p:nvSpPr>
        <p:spPr>
          <a:xfrm>
            <a:off x="419451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Rounded Rectangle 17"/>
          <p:cNvSpPr/>
          <p:nvPr/>
        </p:nvSpPr>
        <p:spPr>
          <a:xfrm>
            <a:off x="85565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7" name="Rounded Rectangle 17"/>
          <p:cNvSpPr/>
          <p:nvPr/>
        </p:nvSpPr>
        <p:spPr>
          <a:xfrm>
            <a:off x="1079145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8" name="Rounded Rectangle 17"/>
          <p:cNvSpPr/>
          <p:nvPr/>
        </p:nvSpPr>
        <p:spPr>
          <a:xfrm>
            <a:off x="1302638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4" name="Rounded Rectangle 17"/>
          <p:cNvSpPr/>
          <p:nvPr/>
        </p:nvSpPr>
        <p:spPr>
          <a:xfrm>
            <a:off x="173519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5" name="Rounded Rectangle 17"/>
          <p:cNvSpPr/>
          <p:nvPr/>
        </p:nvSpPr>
        <p:spPr>
          <a:xfrm>
            <a:off x="195869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6" name="Rounded Rectangle 17"/>
          <p:cNvSpPr/>
          <p:nvPr/>
        </p:nvSpPr>
        <p:spPr>
          <a:xfrm>
            <a:off x="2405679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7" name="Rounded Rectangle 17"/>
          <p:cNvSpPr/>
          <p:nvPr/>
        </p:nvSpPr>
        <p:spPr>
          <a:xfrm>
            <a:off x="2629172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8" name="Rounded Rectangle 17"/>
          <p:cNvSpPr/>
          <p:nvPr/>
        </p:nvSpPr>
        <p:spPr>
          <a:xfrm>
            <a:off x="2852665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9" name="Rounded Rectangle 17"/>
          <p:cNvSpPr/>
          <p:nvPr/>
        </p:nvSpPr>
        <p:spPr>
          <a:xfrm>
            <a:off x="3076158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0" name="Rounded Rectangle 17"/>
          <p:cNvSpPr/>
          <p:nvPr/>
        </p:nvSpPr>
        <p:spPr>
          <a:xfrm>
            <a:off x="1522412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1" name="Rounded Rectangle 17"/>
          <p:cNvSpPr/>
          <p:nvPr/>
        </p:nvSpPr>
        <p:spPr>
          <a:xfrm>
            <a:off x="2182185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2" name="Rounded Rectangle 17"/>
          <p:cNvSpPr/>
          <p:nvPr/>
        </p:nvSpPr>
        <p:spPr>
          <a:xfrm>
            <a:off x="3302869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1" name="Rounded Rectangle 17"/>
          <p:cNvSpPr/>
          <p:nvPr/>
        </p:nvSpPr>
        <p:spPr>
          <a:xfrm>
            <a:off x="4428142" y="3323976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2" name="Rounded Rectangle 17"/>
          <p:cNvSpPr/>
          <p:nvPr/>
        </p:nvSpPr>
        <p:spPr>
          <a:xfrm>
            <a:off x="4426501" y="4724400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6" name="Rounded Rectangle 17"/>
          <p:cNvSpPr/>
          <p:nvPr/>
        </p:nvSpPr>
        <p:spPr>
          <a:xfrm>
            <a:off x="83679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7" name="Rounded Rectangle 17"/>
          <p:cNvSpPr/>
          <p:nvPr/>
        </p:nvSpPr>
        <p:spPr>
          <a:xfrm>
            <a:off x="1060291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8" name="Rounded Rectangle 17"/>
          <p:cNvSpPr/>
          <p:nvPr/>
        </p:nvSpPr>
        <p:spPr>
          <a:xfrm>
            <a:off x="1283784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9" name="Rounded Rectangle 17"/>
          <p:cNvSpPr/>
          <p:nvPr/>
        </p:nvSpPr>
        <p:spPr>
          <a:xfrm>
            <a:off x="1716345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0" name="Rounded Rectangle 17"/>
          <p:cNvSpPr/>
          <p:nvPr/>
        </p:nvSpPr>
        <p:spPr>
          <a:xfrm>
            <a:off x="193983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1" name="Rounded Rectangle 17"/>
          <p:cNvSpPr/>
          <p:nvPr/>
        </p:nvSpPr>
        <p:spPr>
          <a:xfrm>
            <a:off x="2386825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2" name="Rounded Rectangle 17"/>
          <p:cNvSpPr/>
          <p:nvPr/>
        </p:nvSpPr>
        <p:spPr>
          <a:xfrm>
            <a:off x="2610318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3" name="Rounded Rectangle 17"/>
          <p:cNvSpPr/>
          <p:nvPr/>
        </p:nvSpPr>
        <p:spPr>
          <a:xfrm>
            <a:off x="2833811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4" name="Rounded Rectangle 17"/>
          <p:cNvSpPr/>
          <p:nvPr/>
        </p:nvSpPr>
        <p:spPr>
          <a:xfrm>
            <a:off x="3057304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5" name="Rounded Rectangle 17"/>
          <p:cNvSpPr/>
          <p:nvPr/>
        </p:nvSpPr>
        <p:spPr>
          <a:xfrm>
            <a:off x="4407647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6" name="Rounded Rectangle 17"/>
          <p:cNvSpPr/>
          <p:nvPr/>
        </p:nvSpPr>
        <p:spPr>
          <a:xfrm>
            <a:off x="1492053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Rounded Rectangle 17"/>
          <p:cNvSpPr/>
          <p:nvPr/>
        </p:nvSpPr>
        <p:spPr>
          <a:xfrm>
            <a:off x="2148030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8" name="Rounded Rectangle 17"/>
          <p:cNvSpPr/>
          <p:nvPr/>
        </p:nvSpPr>
        <p:spPr>
          <a:xfrm>
            <a:off x="3290303" y="1991598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59" name="Picture 2" descr="C:\Users\Bi0GaMe\Downloads\rege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918183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31" grpId="0" animBg="1"/>
      <p:bldP spid="3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count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non-digit</a:t>
            </a:r>
            <a:r>
              <a:rPr lang="en-US" dirty="0"/>
              <a:t> characters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Non-Digit Count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36611" y="2400693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Abraham Lincoln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3565779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Leonardo da Vinci died at the age of 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389812" y="2133600"/>
            <a:ext cx="2819400" cy="534180"/>
          </a:xfrm>
          <a:prstGeom prst="wedgeRoundRectCallout">
            <a:avLst>
              <a:gd name="adj1" fmla="val -124830"/>
              <a:gd name="adj2" fmla="val 686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Non-digits: 15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085012" y="4668166"/>
            <a:ext cx="3657600" cy="534180"/>
          </a:xfrm>
          <a:prstGeom prst="wedgeRoundRectCallout">
            <a:avLst>
              <a:gd name="adj1" fmla="val -108744"/>
              <a:gd name="adj2" fmla="val -749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Non-digits: 42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84212" y="5272261"/>
            <a:ext cx="3657600" cy="534180"/>
          </a:xfrm>
          <a:prstGeom prst="wedgeRoundRectCallout">
            <a:avLst>
              <a:gd name="adj1" fmla="val -16271"/>
              <a:gd name="adj2" fmla="val -1467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Space is a non-digit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Characters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Operators</a:t>
            </a:r>
          </a:p>
          <a:p>
            <a:pPr marL="761946" lvl="1" indent="-457200">
              <a:lnSpc>
                <a:spcPts val="4000"/>
              </a:lnSpc>
            </a:pPr>
            <a:r>
              <a:rPr lang="en-US" dirty="0"/>
              <a:t>Constructs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Regular Expressions </a:t>
            </a:r>
            <a:r>
              <a:rPr lang="en-US" dirty="0" smtClean="0"/>
              <a:t>in C#</a:t>
            </a:r>
            <a:endParaRPr lang="en-US" dirty="0"/>
          </a:p>
          <a:p>
            <a:pPr marL="750834" lvl="1" indent="-446088">
              <a:lnSpc>
                <a:spcPts val="4000"/>
              </a:lnSpc>
              <a:buFontTx/>
              <a:buAutoNum type="arabicPeriod"/>
            </a:pP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4212" y="1638368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3212" y="1600200"/>
            <a:ext cx="1158240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new Regex("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[\\D]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($"Non-digits: {matches.Count}");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Non-Digit 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51823" y="1285082"/>
            <a:ext cx="3429000" cy="1295400"/>
          </a:xfrm>
          <a:prstGeom prst="wedgeRoundRectCallout">
            <a:avLst>
              <a:gd name="adj1" fmla="val -105852"/>
              <a:gd name="adj2" fmla="val 592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 smtClean="0">
                <a:solidFill>
                  <a:schemeClr val="tx2"/>
                </a:solidFill>
              </a:rPr>
              <a:t>Backslash have to be escaped</a:t>
            </a:r>
            <a:endParaRPr lang="en-US" sz="3200" noProof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84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GB" noProof="1"/>
              <a:t>Quantifiers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88897"/>
          </a:xfrm>
        </p:spPr>
        <p:txBody>
          <a:bodyPr/>
          <a:lstStyle/>
          <a:p>
            <a:r>
              <a:rPr lang="en-GB" dirty="0"/>
              <a:t>Repetition operators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608" y="28203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10" y="24852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69" y="177893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810" y="30186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10" y="2423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260183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10" y="33280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93" y="36282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10" y="1789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60" y="111712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10" y="126085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10" y="145842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410" y="22708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693" y="318132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0" y="187566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58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one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more </a:t>
            </a:r>
            <a:r>
              <a:rPr lang="en-GB" noProof="1">
                <a:cs typeface="Consolas" panose="020B0609020204030204" pitchFamily="49" charset="0"/>
              </a:rPr>
              <a:t>times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+mj-lt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Aft>
                <a:spcPts val="2000"/>
              </a:spcAft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Matches the previous element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more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times</a:t>
            </a:r>
          </a:p>
          <a:p>
            <a:pPr>
              <a:lnSpc>
                <a:spcPct val="100000"/>
              </a:lnSpc>
            </a:pPr>
            <a:endParaRPr lang="bg-BG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80382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52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36612" y="5323582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36612" y="4518518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[0-9]*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5015303" y="2736965"/>
            <a:ext cx="2875897" cy="740010"/>
          </a:xfrm>
          <a:prstGeom prst="wedgeRoundRectCallout">
            <a:avLst>
              <a:gd name="adj1" fmla="val -176402"/>
              <a:gd name="adj2" fmla="val 38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No match</a:t>
            </a:r>
          </a:p>
        </p:txBody>
      </p:sp>
      <p:pic>
        <p:nvPicPr>
          <p:cNvPr id="31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5720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7"/>
          <p:cNvSpPr>
            <a:spLocks noChangeArrowheads="1"/>
          </p:cNvSpPr>
          <p:nvPr/>
        </p:nvSpPr>
        <p:spPr bwMode="auto">
          <a:xfrm>
            <a:off x="5181415" y="5485163"/>
            <a:ext cx="2875897" cy="740010"/>
          </a:xfrm>
          <a:prstGeom prst="wedgeRoundRectCallout">
            <a:avLst>
              <a:gd name="adj1" fmla="val -87084"/>
              <a:gd name="adj2" fmla="val 81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Both match</a:t>
            </a:r>
          </a:p>
        </p:txBody>
      </p:sp>
    </p:spTree>
    <p:extLst>
      <p:ext uri="{BB962C8B-B14F-4D97-AF65-F5344CB8AC3E}">
        <p14:creationId xmlns:p14="http://schemas.microsoft.com/office/powerpoint/2010/main" val="312925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- Matches the previous element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zero </a:t>
            </a:r>
            <a:r>
              <a:rPr lang="en-US" noProof="1">
                <a:cs typeface="Consolas" panose="020B0609020204030204" pitchFamily="49" charset="0"/>
              </a:rPr>
              <a:t>or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one </a:t>
            </a:r>
            <a:r>
              <a:rPr lang="en-US" noProof="1">
                <a:cs typeface="Consolas" panose="020B0609020204030204" pitchFamily="49" charset="0"/>
              </a:rPr>
              <a:t>time</a:t>
            </a:r>
          </a:p>
          <a:p>
            <a:pPr>
              <a:lnSpc>
                <a:spcPct val="100000"/>
              </a:lnSpc>
            </a:pPr>
            <a:endParaRPr lang="en-US" noProof="1"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noProof="1"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noProof="1"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{min length, max length}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>
                <a:cs typeface="Consolas" panose="020B0609020204030204" pitchFamily="49" charset="0"/>
              </a:rPr>
              <a:t>Exact quantifiers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437409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1700258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[0-9]?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36612" y="5156751"/>
            <a:ext cx="10515602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359885976002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0885976002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4419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[0-9]</a:t>
            </a:r>
            <a:r>
              <a:rPr lang="en-GB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{10,12}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7161212" y="2606013"/>
            <a:ext cx="2875897" cy="740010"/>
          </a:xfrm>
          <a:prstGeom prst="wedgeRoundRectCallout">
            <a:avLst>
              <a:gd name="adj1" fmla="val -155167"/>
              <a:gd name="adj2" fmla="val 27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Both match</a:t>
            </a:r>
          </a:p>
        </p:txBody>
      </p:sp>
      <p:pic>
        <p:nvPicPr>
          <p:cNvPr id="17" name="Picture 2" descr="http://www.veryicon.com/icon/png/System/Software/User%20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45720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53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integer numbers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 </a:t>
            </a:r>
            <a:r>
              <a:rPr lang="en-US" dirty="0"/>
              <a:t>signs or decimal separators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Integer Numbers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6612" y="2619081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Leonardo da Vinci died at the age of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36612" y="4601307"/>
            <a:ext cx="10363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1519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67</a:t>
            </a:r>
            <a:endParaRPr lang="en-US" sz="4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8"/>
          <p:cNvSpPr/>
          <p:nvPr/>
        </p:nvSpPr>
        <p:spPr>
          <a:xfrm rot="5400000">
            <a:off x="5827712" y="3886592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5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3" y="1401454"/>
            <a:ext cx="10668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text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Pattern pattern = Pattern.compile(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"\\d+"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Matcher matcher = pattern.matcher(text);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System.out.println(matcher.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group()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Integer Numbers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4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Quantifiers are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greedy 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by default</a:t>
            </a: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Make a quantifier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lazy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Quantifiers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844225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with" some "quotations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6612" y="213222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\.+</a:t>
            </a: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027612" y="1850790"/>
            <a:ext cx="2875897" cy="740010"/>
          </a:xfrm>
          <a:prstGeom prst="wedgeRoundRectCallout">
            <a:avLst>
              <a:gd name="adj1" fmla="val -152473"/>
              <a:gd name="adj2" fmla="val 35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Greedy repetition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5426283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quotations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47244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3200" b="1" noProof="1">
                <a:solidFill>
                  <a:srgbClr val="FFC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\.+?</a:t>
            </a: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80012" y="4441590"/>
            <a:ext cx="2875897" cy="740010"/>
          </a:xfrm>
          <a:prstGeom prst="wedgeRoundRectCallout">
            <a:avLst>
              <a:gd name="adj1" fmla="val -150178"/>
              <a:gd name="adj2" fmla="val 38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Lazy repetition</a:t>
            </a:r>
          </a:p>
        </p:txBody>
      </p:sp>
    </p:spTree>
    <p:extLst>
      <p:ext uri="{BB962C8B-B14F-4D97-AF65-F5344CB8AC3E}">
        <p14:creationId xmlns:p14="http://schemas.microsoft.com/office/powerpoint/2010/main" val="241987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tags</a:t>
            </a:r>
            <a:r>
              <a:rPr lang="en-US" dirty="0"/>
              <a:t> 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HTML</a:t>
            </a:r>
          </a:p>
          <a:p>
            <a:r>
              <a:rPr lang="en-US" dirty="0"/>
              <a:t>Read until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dirty="0"/>
              <a:t> command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Tags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2" y="2556570"/>
            <a:ext cx="547436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GB" sz="28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056337" y="2556570"/>
            <a:ext cx="4495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lang="en"&gt;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455057" y="3886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66487" y="1337928"/>
            <a:ext cx="11395325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@"&lt;.*?&gt;"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 != "END")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foreach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Console.WriteLine(match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Tags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Basic Regex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21" y="2395525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350" y="298863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360" y="298219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45" y="298863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05" y="2411689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975" y="271544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049" y="2581403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95" y="2467219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40" y="2982197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59" y="2696006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12" y="271866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703" y="2663313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50" y="2715444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75" y="3088464"/>
            <a:ext cx="635676" cy="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73" y="2763140"/>
            <a:ext cx="745163" cy="7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Bi0GaMe\Downloads\rege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20" y="2760907"/>
            <a:ext cx="2663136" cy="8877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5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</a:t>
            </a:r>
            <a:r>
              <a:rPr lang="en-US" sz="11500" b="1" dirty="0" err="1" smtClean="0"/>
              <a:t>CSharp</a:t>
            </a:r>
            <a:r>
              <a:rPr lang="en-US" sz="11500" b="1" dirty="0" err="1" smtClean="0"/>
              <a:t>Advanced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8357338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4934368"/>
            <a:ext cx="8938472" cy="820600"/>
          </a:xfrm>
        </p:spPr>
        <p:txBody>
          <a:bodyPr/>
          <a:lstStyle/>
          <a:p>
            <a:r>
              <a:rPr lang="en-GB" noProof="1"/>
              <a:t>Special Characters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9585"/>
            <a:ext cx="10363200" cy="692873"/>
          </a:xfrm>
        </p:spPr>
        <p:txBody>
          <a:bodyPr/>
          <a:lstStyle/>
          <a:p>
            <a:r>
              <a:rPr lang="en-GB" dirty="0"/>
              <a:t>Reserved for Special Use</a:t>
            </a:r>
            <a:endParaRPr lang="en-US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055814" y="2362200"/>
            <a:ext cx="8077198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8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[\^$.|?*+()</a:t>
            </a:r>
          </a:p>
        </p:txBody>
      </p:sp>
    </p:spTree>
    <p:extLst>
      <p:ext uri="{BB962C8B-B14F-4D97-AF65-F5344CB8AC3E}">
        <p14:creationId xmlns:p14="http://schemas.microsoft.com/office/powerpoint/2010/main" val="20765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 </a:t>
            </a:r>
            <a:r>
              <a:rPr lang="en-US" dirty="0"/>
              <a:t>- Dot matches any character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 </a:t>
            </a:r>
            <a:r>
              <a:rPr lang="en-US" dirty="0"/>
              <a:t>- Pipe is a logical OR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6612" y="2514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359 885/97-60-02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6612" y="18288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612" y="4603567"/>
            <a:ext cx="10515602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885/97-60-02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-885/97-60-02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+359/885/97-60-02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36612" y="3917767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\+359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|-).+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7538099" y="4205147"/>
            <a:ext cx="2875897" cy="740010"/>
          </a:xfrm>
          <a:prstGeom prst="wedgeRoundRectCallout">
            <a:avLst>
              <a:gd name="adj1" fmla="val -143225"/>
              <a:gd name="adj2" fmla="val 1711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No match</a:t>
            </a:r>
          </a:p>
        </p:txBody>
      </p:sp>
      <p:pic>
        <p:nvPicPr>
          <p:cNvPr id="33" name="Picture 2" descr="C:\Users\Bi0GaMe\Downloads\rege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5404273"/>
            <a:ext cx="3272736" cy="10909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41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7"/>
          <p:cNvSpPr/>
          <p:nvPr/>
        </p:nvSpPr>
        <p:spPr>
          <a:xfrm>
            <a:off x="927346" y="1942949"/>
            <a:ext cx="223493" cy="409824"/>
          </a:xfrm>
          <a:prstGeom prst="roundRect">
            <a:avLst/>
          </a:prstGeom>
          <a:solidFill>
            <a:srgbClr val="F6A35E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[()</a:t>
            </a:r>
            <a:r>
              <a:rPr lang="en-US" dirty="0"/>
              <a:t> - Brackets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+*?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- Quantifiers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^$</a:t>
            </a:r>
            <a:r>
              <a:rPr lang="en-US" dirty="0"/>
              <a:t> - Anchors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\/</a:t>
            </a:r>
            <a:r>
              <a:rPr lang="en-US" dirty="0"/>
              <a:t> - Slashes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6612" y="25146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359 885/97-60-02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6612" y="1828800"/>
            <a:ext cx="1051560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\+</a:t>
            </a:r>
            <a:r>
              <a:rPr lang="en-US" sz="3200" b="1" noProof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([0-9/- ]+)</a:t>
            </a:r>
            <a:endParaRPr lang="en-US" sz="3200" b="1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84911" y="3581400"/>
            <a:ext cx="2819400" cy="1447213"/>
          </a:xfrm>
          <a:prstGeom prst="wedgeRoundRectCallout">
            <a:avLst>
              <a:gd name="adj1" fmla="val -267251"/>
              <a:gd name="adj2" fmla="val -1293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Escape</a:t>
            </a:r>
            <a:r>
              <a:rPr lang="en-US" sz="3200" noProof="1">
                <a:solidFill>
                  <a:srgbClr val="FFFFFF"/>
                </a:solidFill>
              </a:rPr>
              <a:t> special characters with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backslash</a:t>
            </a:r>
          </a:p>
        </p:txBody>
      </p:sp>
      <p:pic>
        <p:nvPicPr>
          <p:cNvPr id="12" name="Picture 2" descr="http://www.ready.gov/sites/default/files/Escape%20Routes%202.3.1.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348" y="5154657"/>
            <a:ext cx="2807864" cy="1169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^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start at the beginning of the string or line</a:t>
            </a: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The match must occur at the end of the string or before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  <a:p>
            <a:pPr lvl="1"/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12812" y="2779455"/>
            <a:ext cx="1028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^\w{6,12}$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2" y="3541455"/>
            <a:ext cx="102870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!lleg@l_ch@rs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johnny</a:t>
            </a:r>
          </a:p>
        </p:txBody>
      </p:sp>
      <p:pic>
        <p:nvPicPr>
          <p:cNvPr id="12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886200"/>
            <a:ext cx="1625195" cy="184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clker.com/cliparts/c/G/w/J/u/c/tilted-anchor-t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9832">
            <a:off x="9007543" y="4756421"/>
            <a:ext cx="947148" cy="107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19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usernames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Has length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between 3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Contains</a:t>
            </a:r>
            <a:r>
              <a:rPr lang="en-US" dirty="0"/>
              <a:t> letters, numbers, hyphens and underscores</a:t>
            </a:r>
          </a:p>
          <a:p>
            <a:pPr lvl="1"/>
            <a:r>
              <a:rPr lang="en-US" dirty="0"/>
              <a:t>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dirty="0"/>
              <a:t> 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Usernames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46011" y="3773031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too_long_username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!lleg@l ch@rs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jeff_butt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773031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267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3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040813"/>
            <a:ext cx="10668002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new Regex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(@"^[\w\d-]{3,16}$"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 != "END")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matches.Count &gt;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else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7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Username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8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4934368"/>
            <a:ext cx="8938472" cy="820600"/>
          </a:xfrm>
        </p:spPr>
        <p:txBody>
          <a:bodyPr/>
          <a:lstStyle/>
          <a:p>
            <a:r>
              <a:rPr lang="en-GB" noProof="1"/>
              <a:t>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9585"/>
            <a:ext cx="10363200" cy="692873"/>
          </a:xfrm>
        </p:spPr>
        <p:txBody>
          <a:bodyPr/>
          <a:lstStyle/>
          <a:p>
            <a:r>
              <a:rPr lang="en-GB" dirty="0"/>
              <a:t>Grouping and Backreference</a:t>
            </a:r>
            <a:endParaRPr lang="en-US" dirty="0"/>
          </a:p>
        </p:txBody>
      </p:sp>
      <p:pic>
        <p:nvPicPr>
          <p:cNvPr id="2050" name="Picture 2" descr="Image result for grou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1" y="1600200"/>
            <a:ext cx="2905124" cy="290512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5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Captures </a:t>
            </a:r>
            <a:r>
              <a:rPr lang="en-GB" noProof="1">
                <a:latin typeface="+mj-lt"/>
                <a:cs typeface="Consolas" panose="020B0609020204030204" pitchFamily="49" charset="0"/>
              </a:rPr>
              <a:t>a numbered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(?&lt;name&gt;subexpression)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- </a:t>
            </a:r>
            <a:r>
              <a:rPr lang="en-US" noProof="1"/>
              <a:t>Captures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a named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2811" y="21336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(\d{2})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(\w{3})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(\d{4})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1" y="28442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</p:txBody>
      </p:sp>
      <p:sp>
        <p:nvSpPr>
          <p:cNvPr id="20" name="AutoShape 23"/>
          <p:cNvSpPr>
            <a:spLocks noChangeArrowheads="1"/>
          </p:cNvSpPr>
          <p:nvPr/>
        </p:nvSpPr>
        <p:spPr bwMode="auto">
          <a:xfrm>
            <a:off x="6551612" y="1905000"/>
            <a:ext cx="4205438" cy="1883578"/>
          </a:xfrm>
          <a:prstGeom prst="wedgeRoundRectCallout">
            <a:avLst>
              <a:gd name="adj1" fmla="val -120721"/>
              <a:gd name="adj2" fmla="val 15351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b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2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3 = 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12811" y="48768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(?&lt;month&gt;\w{3})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912811" y="5587425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5408612" y="5530858"/>
            <a:ext cx="4724400" cy="1032281"/>
          </a:xfrm>
          <a:prstGeom prst="wedgeRoundRectCallout">
            <a:avLst>
              <a:gd name="adj1" fmla="val -89888"/>
              <a:gd name="adj2" fmla="val 78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"month"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Jan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Scan through the lines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times</a:t>
            </a:r>
          </a:p>
          <a:p>
            <a:r>
              <a:rPr lang="en-US" dirty="0"/>
              <a:t>Valid time:</a:t>
            </a:r>
          </a:p>
          <a:p>
            <a:pPr lvl="1"/>
            <a:r>
              <a:rPr lang="en-US" dirty="0"/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the interval</a:t>
            </a:r>
            <a:r>
              <a:rPr lang="en-US" dirty="0"/>
              <a:t> </a:t>
            </a:r>
            <a:r>
              <a:rPr lang="en-US" dirty="0" smtClean="0"/>
              <a:t>00:00:00 </a:t>
            </a:r>
            <a:r>
              <a:rPr lang="en-US" dirty="0"/>
              <a:t>AM to 11:59:59 PM</a:t>
            </a:r>
          </a:p>
          <a:p>
            <a:pPr lvl="1"/>
            <a:r>
              <a:rPr lang="en-US" dirty="0"/>
              <a:t>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redundant symbols</a:t>
            </a:r>
            <a:r>
              <a:rPr lang="en-US" dirty="0"/>
              <a:t> before, after or in between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Valid Time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74812" y="3752733"/>
            <a:ext cx="3960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12:33:24 AM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33:12:11 PM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 23:52:34 AM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00:13:23     PM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51612" y="3773031"/>
            <a:ext cx="3960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</a:p>
        </p:txBody>
      </p:sp>
      <p:sp>
        <p:nvSpPr>
          <p:cNvPr id="16" name="Right Arrow 18"/>
          <p:cNvSpPr/>
          <p:nvPr/>
        </p:nvSpPr>
        <p:spPr>
          <a:xfrm>
            <a:off x="6018212" y="4267200"/>
            <a:ext cx="381000" cy="762000"/>
          </a:xfrm>
          <a:prstGeom prst="rightArrow">
            <a:avLst>
              <a:gd name="adj1" fmla="val 62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8" name="Picture 4" descr="Image result for clo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2192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8822" y="914400"/>
            <a:ext cx="11566412" cy="57469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regex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b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(@"^([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01][0-9]):([012345][0-9]):([012345][0-9]) [AP]M$");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 != 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Match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 = regex.Match(input);</a:t>
            </a:r>
            <a:endParaRPr lang="en-GB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match.Success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IsValidTime(match</a:t>
            </a: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else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Console.WriteLine("invalid");</a:t>
            </a:r>
            <a:endParaRPr lang="bg-BG" sz="2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GB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6128" y="622974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</a:t>
            </a:r>
            <a:r>
              <a:rPr lang="en-US" dirty="0"/>
              <a:t>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8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Regular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regex?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2667000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</a:t>
            </a: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66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{2,}</a:t>
            </a:r>
            <a:r>
              <a:rPr lang="en-US" sz="66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(?=[A-Z])</a:t>
            </a:r>
          </a:p>
        </p:txBody>
      </p:sp>
    </p:spTree>
    <p:extLst>
      <p:ext uri="{BB962C8B-B14F-4D97-AF65-F5344CB8AC3E}">
        <p14:creationId xmlns:p14="http://schemas.microsoft.com/office/powerpoint/2010/main" val="1951195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1016903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bool IsValidTime(Match clock)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 = int.Parse(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clock.Groups[1].Value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minutes = int.Parse(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clock.Groups[2].Value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seconds = int.Parse(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clock.Groups[3].Value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(hours &gt;= 0 &amp;&amp; hours &lt;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(minutes &gt;= 0 &amp;&amp; minutes &lt;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if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(seconds &gt;= 0 &amp;&amp; seconds &lt;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  <a:r>
              <a:rPr lang="it-IT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Valid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29416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(?:subexpression)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200" noProof="1">
                <a:cs typeface="Consolas" panose="020B0609020204030204" pitchFamily="49" charset="0"/>
              </a:rPr>
              <a:t>–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Defines a non-capturing group</a:t>
            </a: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Constructs (2)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1" y="2209800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</a:t>
            </a:r>
            <a:r>
              <a:rPr lang="en-US" sz="4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?: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Hi|hello),\s*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(\w+)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1" y="3124200"/>
            <a:ext cx="102870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6475412" y="3429000"/>
            <a:ext cx="4205438" cy="1457930"/>
          </a:xfrm>
          <a:prstGeom prst="wedgeRoundRectCallout">
            <a:avLst>
              <a:gd name="adj1" fmla="val -115049"/>
              <a:gd name="adj2" fmla="val -47368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Hi,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  <a:endParaRPr lang="en-US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Ungrouped =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5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\number</a:t>
            </a:r>
            <a:r>
              <a:rPr lang="en-US" noProof="1">
                <a:cs typeface="Consolas" panose="020B0609020204030204" pitchFamily="49" charset="0"/>
              </a:rPr>
              <a:t> – matches the value of a numbered group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\k&lt;name&gt;</a:t>
            </a:r>
            <a:r>
              <a:rPr lang="en-US" noProof="1">
                <a:cs typeface="Consolas" panose="020B0609020204030204" pitchFamily="49" charset="0"/>
              </a:rPr>
              <a:t> – matches the value of a named group</a:t>
            </a: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cs typeface="Consolas" panose="020B0609020204030204" pitchFamily="49" charset="0"/>
            </a:endParaRPr>
          </a:p>
          <a:p>
            <a:endParaRPr lang="en-US" noProof="1">
              <a:latin typeface="+mj-lt"/>
              <a:cs typeface="Consolas" panose="020B0609020204030204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912810" y="4656598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(?&lt;del&gt;-|\/)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\k&lt;del&gt;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Backreference Constructs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12810" y="1905000"/>
            <a:ext cx="10287001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(-|\/)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\d{2}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\1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\d{4}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12811" y="2667541"/>
            <a:ext cx="10287001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12811" y="5419139"/>
            <a:ext cx="10287001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05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08</a:t>
            </a:r>
            <a:r>
              <a:rPr lang="en-US" sz="32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2016</a:t>
            </a:r>
          </a:p>
        </p:txBody>
      </p:sp>
      <p:sp>
        <p:nvSpPr>
          <p:cNvPr id="22" name="AutoShape 23"/>
          <p:cNvSpPr>
            <a:spLocks noChangeArrowheads="1"/>
          </p:cNvSpPr>
          <p:nvPr/>
        </p:nvSpPr>
        <p:spPr bwMode="auto">
          <a:xfrm>
            <a:off x="6537174" y="2320519"/>
            <a:ext cx="4205438" cy="1032281"/>
          </a:xfrm>
          <a:prstGeom prst="wedgeRoundRectCallout">
            <a:avLst>
              <a:gd name="adj1" fmla="val -125448"/>
              <a:gd name="adj2" fmla="val 40385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Whole Match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endParaRPr lang="bg-BG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>
            <a:off x="6537174" y="5689195"/>
            <a:ext cx="4205438" cy="1032281"/>
          </a:xfrm>
          <a:prstGeom prst="wedgeRoundRectCallout">
            <a:avLst>
              <a:gd name="adj1" fmla="val -125448"/>
              <a:gd name="adj2" fmla="val -27976"/>
              <a:gd name="adj3" fmla="val 16667"/>
            </a:avLst>
          </a:prstGeom>
          <a:solidFill>
            <a:srgbClr val="663606">
              <a:alpha val="95000"/>
            </a:srgbClr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90000" bIns="72000">
            <a:sp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0 = </a:t>
            </a:r>
            <a:r>
              <a:rPr lang="en-US" sz="280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Whole Match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Group 1 =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or </a:t>
            </a: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endParaRPr lang="bg-BG" sz="2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2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dirty="0"/>
              <a:t>Extract all quotations from a text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 quotation </a:t>
            </a:r>
            <a:r>
              <a:rPr lang="en-US" dirty="0"/>
              <a:t>starts and ends with: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en-US" dirty="0"/>
              <a:t> quotes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</a:t>
            </a:r>
            <a:r>
              <a:rPr lang="en-US" dirty="0"/>
              <a:t> quotes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Similar</a:t>
            </a:r>
            <a:r>
              <a:rPr lang="en-US" dirty="0"/>
              <a:t> kind of quotes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Quotations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745144" y="2557737"/>
            <a:ext cx="802937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href='/' id="home"&gt;Home&lt;/a&gt;&lt;a class="selected"&lt;/a&gt;&lt;a href = '/forum'&gt;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103812" y="3739361"/>
            <a:ext cx="66707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/forum</a:t>
            </a:r>
          </a:p>
        </p:txBody>
      </p:sp>
      <p:sp>
        <p:nvSpPr>
          <p:cNvPr id="5" name="Arrow: Bent-Up 4"/>
          <p:cNvSpPr/>
          <p:nvPr/>
        </p:nvSpPr>
        <p:spPr>
          <a:xfrm rot="16200000" flipH="1">
            <a:off x="10617859" y="4148953"/>
            <a:ext cx="906506" cy="990600"/>
          </a:xfrm>
          <a:prstGeom prst="bentUpArrow">
            <a:avLst>
              <a:gd name="adj1" fmla="val 32953"/>
              <a:gd name="adj2" fmla="val 38617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" name="AutoShape 2" descr="Image result for quotes icon"/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8" name="Picture 6" descr="Image result for quote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40922" y="1381027"/>
            <a:ext cx="1070907" cy="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quote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703615" y="1381027"/>
            <a:ext cx="1070907" cy="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1213811"/>
            <a:ext cx="10972799" cy="4577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 = new Regex(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"(\"|')(.*?)\\1"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MatchCollection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matches = regex.Matches(input);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 match in matches)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</a:t>
            </a: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match.Groups[2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].Value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Extract Quotations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1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noProof="1"/>
              <a:t>Regex Constructs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Exercises in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57" y="86675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dirty="0"/>
              <a:t>describe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dirty="0"/>
              <a:t> for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/>
              <a:t>searching through text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Define special characters, operators and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3200" dirty="0"/>
              <a:t>constructs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Powerful tool for extracting or validating data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Java provides a built-in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en-US" dirty="0"/>
              <a:t> classes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09" y="1295400"/>
            <a:ext cx="2819400" cy="20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5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8370" y="2609875"/>
            <a:ext cx="2438400" cy="1118920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9730" y="5421095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2812" y="1304499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 and Dictionaries</a:t>
            </a:r>
            <a:endParaRPr lang="en-US" dirty="0"/>
          </a:p>
        </p:txBody>
      </p:sp>
      <p:pic>
        <p:nvPicPr>
          <p:cNvPr id="13" name="Picture 12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18012" y="1292902"/>
            <a:ext cx="2620615" cy="808530"/>
          </a:xfrm>
          <a:prstGeom prst="roundRect">
            <a:avLst>
              <a:gd name="adj" fmla="val 2953"/>
            </a:avLst>
          </a:prstGeom>
        </p:spPr>
      </p:pic>
      <p:pic>
        <p:nvPicPr>
          <p:cNvPr id="16" name="Picture 15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5"/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9"/>
              </a:rPr>
              <a:t>https://softuni.bg/trainings/1633/csharp-advanced-may-2017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</a:t>
            </a:r>
            <a:r>
              <a:rPr lang="en-US" sz="2000" dirty="0">
                <a:hlinkClick r:id="rId6"/>
              </a:rPr>
              <a:t># Part </a:t>
            </a:r>
            <a:r>
              <a:rPr lang="en-US" sz="2000" dirty="0" smtClean="0">
                <a:hlinkClick r:id="rId6"/>
              </a:rPr>
              <a:t>I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  <a:endParaRPr lang="en-US" sz="2000" dirty="0" smtClean="0"/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8"/>
              </a:rPr>
              <a:t>C# Part II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8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Sequence of characters that forms a search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pattern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Used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finding and matching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certain parts of strings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Regular Expressions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55" y="3397460"/>
            <a:ext cx="5116544" cy="2889440"/>
          </a:xfrm>
          <a:prstGeom prst="roundRect">
            <a:avLst>
              <a:gd name="adj" fmla="val 1333"/>
            </a:avLst>
          </a:prstGeom>
          <a:effectLst>
            <a:softEdge rad="12700"/>
          </a:effec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12812" y="1897935"/>
            <a:ext cx="1036320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(?&lt;=\.) {2,}(?=[A-Z])</a:t>
            </a:r>
          </a:p>
        </p:txBody>
      </p:sp>
    </p:spTree>
    <p:extLst>
      <p:ext uri="{BB962C8B-B14F-4D97-AF65-F5344CB8AC3E}">
        <p14:creationId xmlns:p14="http://schemas.microsoft.com/office/powerpoint/2010/main" val="14604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simplest form of regex matching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Exact Matching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276600"/>
            <a:ext cx="1036320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ular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ssion,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(sometimes called 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ational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ession) is, in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etical compute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science and fo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 language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y, a sequence of cha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that define a sea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patte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n.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1981200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</a:p>
        </p:txBody>
      </p:sp>
    </p:spTree>
    <p:extLst>
      <p:ext uri="{BB962C8B-B14F-4D97-AF65-F5344CB8AC3E}">
        <p14:creationId xmlns:p14="http://schemas.microsoft.com/office/powerpoint/2010/main" val="212126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847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Search patterns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</a:t>
            </a:r>
            <a:r>
              <a:rPr lang="en-US" dirty="0"/>
              <a:t> what 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matched</a:t>
            </a:r>
            <a:r>
              <a:rPr lang="en-US" dirty="0"/>
              <a:t>                 </a:t>
            </a:r>
          </a:p>
        </p:txBody>
      </p:sp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Pattern Matching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2812" y="3002101"/>
            <a:ext cx="10363202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61948228831222 – Dick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2394818322 – Matt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8418 2838 – Steven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882021853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– Andy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40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4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40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896923312</a:t>
            </a:r>
            <a:r>
              <a:rPr lang="en-US" sz="4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5321 – Nash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1897935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\+</a:t>
            </a:r>
            <a:r>
              <a:rPr lang="en-US" sz="54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359</a:t>
            </a: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[0-9]{9}</a:t>
            </a:r>
          </a:p>
        </p:txBody>
      </p:sp>
    </p:spTree>
    <p:extLst>
      <p:ext uri="{BB962C8B-B14F-4D97-AF65-F5344CB8AC3E}">
        <p14:creationId xmlns:p14="http://schemas.microsoft.com/office/powerpoint/2010/main" val="108311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C#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regular expressions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smtClean="0"/>
              <a:t>Regex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11224" y="2286000"/>
            <a:ext cx="103632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pattern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input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regex = 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Regex(pattern);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it-IT" sz="3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match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it-IT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regex.Match(input);</a:t>
            </a:r>
            <a:endParaRPr lang="it-IT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occurrence</a:t>
            </a:r>
            <a:r>
              <a:rPr lang="en-US" dirty="0"/>
              <a:t> count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</a:t>
            </a:r>
            <a:r>
              <a:rPr lang="en-US" dirty="0"/>
              <a:t> in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Count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2" y="3048000"/>
            <a:ext cx="10363202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ular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ssion,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36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(sometimes called a 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ational exp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ession) is, in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etical compute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science and fo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mal language theo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y, a sequence of cha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that define a sea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patte</a:t>
            </a:r>
            <a:r>
              <a:rPr lang="en-GB" sz="3600" b="1" noProof="1">
                <a:solidFill>
                  <a:srgbClr val="FF9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n.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12812" y="1972270"/>
            <a:ext cx="10363202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364375" y="2133599"/>
            <a:ext cx="2225837" cy="634991"/>
          </a:xfrm>
          <a:prstGeom prst="wedgeRoundRectCallout">
            <a:avLst>
              <a:gd name="adj1" fmla="val -53256"/>
              <a:gd name="adj2" fmla="val 1020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noProof="1">
                <a:solidFill>
                  <a:schemeClr val="tx2"/>
                </a:solidFill>
              </a:rPr>
              <a:t>Matches: 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https://judge.softuni.bg/Contests/Compete/Index/596#0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2164</Words>
  <Application>Microsoft Office PowerPoint</Application>
  <PresentationFormat>Custom</PresentationFormat>
  <Paragraphs>521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2_SoftUni 16x9</vt:lpstr>
      <vt:lpstr>Regular Expressions</vt:lpstr>
      <vt:lpstr>Table of Contents</vt:lpstr>
      <vt:lpstr>Questions</vt:lpstr>
      <vt:lpstr>Regular Expressions</vt:lpstr>
      <vt:lpstr>Regular Expressions</vt:lpstr>
      <vt:lpstr>Exact Matching</vt:lpstr>
      <vt:lpstr>Pattern Matching</vt:lpstr>
      <vt:lpstr>Using Regex</vt:lpstr>
      <vt:lpstr>Problem: Match Count</vt:lpstr>
      <vt:lpstr>Solution: Match Count</vt:lpstr>
      <vt:lpstr>Character Classes</vt:lpstr>
      <vt:lpstr>Character Classes</vt:lpstr>
      <vt:lpstr>Character Classes (2)</vt:lpstr>
      <vt:lpstr>Problem: Vowel Count</vt:lpstr>
      <vt:lpstr>Solution: Vowel Count</vt:lpstr>
      <vt:lpstr>Negation Character Classes</vt:lpstr>
      <vt:lpstr>Shorthand Character Classes</vt:lpstr>
      <vt:lpstr>Negated Shorthand Character Classes</vt:lpstr>
      <vt:lpstr>Problem: Non-Digit Count</vt:lpstr>
      <vt:lpstr>Solution: Non-Digit Count</vt:lpstr>
      <vt:lpstr>Quantifiers</vt:lpstr>
      <vt:lpstr>Quantifiers</vt:lpstr>
      <vt:lpstr>Quantifiers (2)</vt:lpstr>
      <vt:lpstr>Problem: Extract Integer Numbers</vt:lpstr>
      <vt:lpstr>Solution: Extract Integer Numbers</vt:lpstr>
      <vt:lpstr>Lazy Quantifiers</vt:lpstr>
      <vt:lpstr>Problem: Extract Tags</vt:lpstr>
      <vt:lpstr>Solution: Extract Tags</vt:lpstr>
      <vt:lpstr>Basic Regex</vt:lpstr>
      <vt:lpstr>Special Characters</vt:lpstr>
      <vt:lpstr>Special Characters</vt:lpstr>
      <vt:lpstr>Special Characters (2)</vt:lpstr>
      <vt:lpstr>Anchors</vt:lpstr>
      <vt:lpstr>Problem: Valid Usernames</vt:lpstr>
      <vt:lpstr>Solution: Valid Username</vt:lpstr>
      <vt:lpstr>Constructs</vt:lpstr>
      <vt:lpstr>Grouping Constructs</vt:lpstr>
      <vt:lpstr>Problem: Valid Time</vt:lpstr>
      <vt:lpstr>Solution: Valid Time</vt:lpstr>
      <vt:lpstr>Solution: Valid Time</vt:lpstr>
      <vt:lpstr>Grouping Constructs (2)</vt:lpstr>
      <vt:lpstr>Backreference Constructs</vt:lpstr>
      <vt:lpstr>Problem: Extract Quotations</vt:lpstr>
      <vt:lpstr>Solution: Extract Quotations</vt:lpstr>
      <vt:lpstr>Regex Constructs</vt:lpstr>
      <vt:lpstr>Summary</vt:lpstr>
      <vt:lpstr>Sets and Dictionaries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</dc:title>
  <dc:subject>C# Advanced Course</dc:subject>
  <dc:creator/>
  <cp:keywords>C#, regex, programming, course, SoftUni, Software University</cp:keywords>
  <dc:description>https://softuni.bg/courses/advanced-csharp/</dc:description>
  <cp:lastModifiedBy/>
  <cp:revision>1</cp:revision>
  <dcterms:created xsi:type="dcterms:W3CDTF">2014-01-02T17:00:34Z</dcterms:created>
  <dcterms:modified xsi:type="dcterms:W3CDTF">2017-06-08T08:03:42Z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